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71" r:id="rId1"/>
  </p:sldMasterIdLst>
  <p:sldIdLst>
    <p:sldId id="259" r:id="rId2"/>
    <p:sldId id="262" r:id="rId3"/>
    <p:sldId id="264" r:id="rId4"/>
    <p:sldId id="260" r:id="rId5"/>
    <p:sldId id="258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4"/>
    <p:restoredTop sz="94737"/>
  </p:normalViewPr>
  <p:slideViewPr>
    <p:cSldViewPr snapToGrid="0" snapToObjects="1">
      <p:cViewPr>
        <p:scale>
          <a:sx n="60" d="100"/>
          <a:sy n="60" d="100"/>
        </p:scale>
        <p:origin x="-34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54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75679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857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25801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859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6485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71018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80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987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34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462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458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351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26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96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75332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0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  <p:sldLayoutId id="2147484183" r:id="rId12"/>
    <p:sldLayoutId id="2147484184" r:id="rId13"/>
    <p:sldLayoutId id="2147484185" r:id="rId14"/>
    <p:sldLayoutId id="2147484186" r:id="rId15"/>
    <p:sldLayoutId id="2147484187" r:id="rId16"/>
    <p:sldLayoutId id="21474841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E386C-2B2A-7247-BA6F-276A510571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517842"/>
            <a:ext cx="8825658" cy="2677648"/>
          </a:xfrm>
        </p:spPr>
        <p:txBody>
          <a:bodyPr>
            <a:normAutofit/>
          </a:bodyPr>
          <a:lstStyle/>
          <a:p>
            <a:r>
              <a:rPr lang="en-US" dirty="0"/>
              <a:t>Finding the critical factors that drive mortality rates in major Canadian cities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7D945-F297-9A45-8534-456306145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9645" y="4248470"/>
            <a:ext cx="8825658" cy="861420"/>
          </a:xfrm>
        </p:spPr>
        <p:txBody>
          <a:bodyPr/>
          <a:lstStyle/>
          <a:p>
            <a:r>
              <a:rPr lang="en-US" dirty="0"/>
              <a:t>Mortality rates, health care access, behaviours and socioeconomic factors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A100B1-664D-4BFC-AB7A-F7D9DE2842D0}"/>
              </a:ext>
            </a:extLst>
          </p:cNvPr>
          <p:cNvSpPr txBox="1"/>
          <p:nvPr/>
        </p:nvSpPr>
        <p:spPr>
          <a:xfrm>
            <a:off x="1154955" y="5841877"/>
            <a:ext cx="7523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By: Avis Sokol, Irina </a:t>
            </a:r>
            <a:r>
              <a:rPr lang="en-US" sz="2000" dirty="0" err="1">
                <a:solidFill>
                  <a:schemeClr val="bg1"/>
                </a:solidFill>
              </a:rPr>
              <a:t>Drapic</a:t>
            </a:r>
            <a:r>
              <a:rPr lang="en-US" sz="2000" dirty="0">
                <a:solidFill>
                  <a:schemeClr val="bg1"/>
                </a:solidFill>
              </a:rPr>
              <a:t>, Suman Raj, Haneul Kim</a:t>
            </a:r>
          </a:p>
        </p:txBody>
      </p:sp>
    </p:spTree>
    <p:extLst>
      <p:ext uri="{BB962C8B-B14F-4D97-AF65-F5344CB8AC3E}">
        <p14:creationId xmlns:p14="http://schemas.microsoft.com/office/powerpoint/2010/main" val="414392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8EEEC-9C17-AD43-BC57-1C2A6D12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Hypotheses, Data Gathering and Analytical Approach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C4A54-153B-9844-9295-7B458B526D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Questions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5014107-BA69-4C4A-ACD8-2CC34171B231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3317856"/>
          </a:xfrm>
        </p:spPr>
        <p:txBody>
          <a:bodyPr/>
          <a:lstStyle/>
          <a:p>
            <a:r>
              <a:rPr lang="en-US" dirty="0"/>
              <a:t>Which city has the lowest mortality rate?</a:t>
            </a:r>
          </a:p>
          <a:p>
            <a:r>
              <a:rPr lang="en-US" dirty="0"/>
              <a:t>What are some of the key factors that drive these improved outcomes?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lifestyle?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health care access?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socioeconomic?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5727A4-C6E7-2249-8995-2133BBC5FA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000" dirty="0"/>
              <a:t>Data Sources and Challenges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3AF776-9BF2-A74D-A14D-71967F1BE1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3317856"/>
          </a:xfrm>
        </p:spPr>
        <p:txBody>
          <a:bodyPr>
            <a:normAutofit fontScale="92500"/>
          </a:bodyPr>
          <a:lstStyle/>
          <a:p>
            <a:r>
              <a:rPr lang="en-US" dirty="0"/>
              <a:t>Stats Canada, Canadian Medical Association, McGill University – list of Canadian hospitals</a:t>
            </a:r>
          </a:p>
          <a:p>
            <a:r>
              <a:rPr lang="en-US" dirty="0"/>
              <a:t>Cleaning included reviewing and putting cities into the correct CMAs</a:t>
            </a:r>
          </a:p>
          <a:p>
            <a:r>
              <a:rPr lang="en-US" dirty="0"/>
              <a:t>Challenges: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finding data, limited versus US, or at a 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defining the same geographic areas across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Initially used google API to identify hospitals but the API included more than hospitals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7D5A84-8618-1D45-8571-9692113077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B962F8-E226-7F45-8D4E-E7F6EB86BB66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3317856"/>
          </a:xfrm>
        </p:spPr>
        <p:txBody>
          <a:bodyPr>
            <a:normAutofit/>
          </a:bodyPr>
          <a:lstStyle/>
          <a:p>
            <a:r>
              <a:rPr lang="en-US" dirty="0"/>
              <a:t>A total of 15 variables were assessed including: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lifestyle – smokers, drinking, obesity, BMI, perceived health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health care access – number of physicians in the community, number of hospitals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Socioeconomic – average income, poverty rates</a:t>
            </a:r>
          </a:p>
        </p:txBody>
      </p:sp>
    </p:spTree>
    <p:extLst>
      <p:ext uri="{BB962C8B-B14F-4D97-AF65-F5344CB8AC3E}">
        <p14:creationId xmlns:p14="http://schemas.microsoft.com/office/powerpoint/2010/main" val="233040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E57FF49-AB79-854F-ACA1-D5140051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and Processing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7AFCE452-362B-1047-B31C-FA0E5094C2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37804" y="2552768"/>
            <a:ext cx="5307329" cy="3317080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0E822E0C-13AF-6947-B5B5-F7EA32348E6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88670" y="2552768"/>
            <a:ext cx="5307330" cy="3317081"/>
          </a:xfrm>
        </p:spPr>
      </p:pic>
    </p:spTree>
    <p:extLst>
      <p:ext uri="{BB962C8B-B14F-4D97-AF65-F5344CB8AC3E}">
        <p14:creationId xmlns:p14="http://schemas.microsoft.com/office/powerpoint/2010/main" val="3340106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021BC-A934-C845-88A2-2C47CE7D6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impact does lifestyle and perceived health have on mortality?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FBA23-95C2-484B-A4C3-FEE0D3409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04783" y="2494981"/>
            <a:ext cx="2087217" cy="35733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P-value &gt; significance interval. Null is rejected and there is positive relationship, it is not due to chance.</a:t>
            </a:r>
          </a:p>
          <a:p>
            <a:endParaRPr lang="en-US" dirty="0"/>
          </a:p>
          <a:p>
            <a:r>
              <a:rPr lang="en-US" dirty="0"/>
              <a:t>P-value were less than significance interval (alpha) so it cannot reject the null hypothesis which is “there is no significance affect of independent variable on dependent(mortality rate)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04C41-79C3-2347-B9C4-437940401495}"/>
              </a:ext>
            </a:extLst>
          </p:cNvPr>
          <p:cNvSpPr txBox="1"/>
          <p:nvPr/>
        </p:nvSpPr>
        <p:spPr>
          <a:xfrm>
            <a:off x="589735" y="4959626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.125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BF2CC5-A1E0-3644-B8BE-56A4E772C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57" y="2369191"/>
            <a:ext cx="3214701" cy="25208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B55EDED-F47F-8F44-AFEE-DC546B25F643}"/>
              </a:ext>
            </a:extLst>
          </p:cNvPr>
          <p:cNvSpPr txBox="1"/>
          <p:nvPr/>
        </p:nvSpPr>
        <p:spPr>
          <a:xfrm>
            <a:off x="9489805" y="3677121"/>
            <a:ext cx="11144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0.066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D4D2A-ABD6-CE41-9C00-8D9BBA412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8935" y="2214088"/>
            <a:ext cx="5390870" cy="42305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74E7BD-FAA5-493F-8843-35353F45E95D}"/>
              </a:ext>
            </a:extLst>
          </p:cNvPr>
          <p:cNvSpPr txBox="1"/>
          <p:nvPr/>
        </p:nvSpPr>
        <p:spPr>
          <a:xfrm>
            <a:off x="9454041" y="2246080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0.0178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15785A-FA01-42E1-BB5E-B1F1D6A809E4}"/>
              </a:ext>
            </a:extLst>
          </p:cNvPr>
          <p:cNvSpPr txBox="1"/>
          <p:nvPr/>
        </p:nvSpPr>
        <p:spPr>
          <a:xfrm>
            <a:off x="9474641" y="5043678"/>
            <a:ext cx="11643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P-value = 0.94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84D376-C374-4C7D-A2DD-56FACD8D6A4A}"/>
              </a:ext>
            </a:extLst>
          </p:cNvPr>
          <p:cNvSpPr txBox="1"/>
          <p:nvPr/>
        </p:nvSpPr>
        <p:spPr>
          <a:xfrm>
            <a:off x="7962484" y="2621731"/>
            <a:ext cx="1834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Y = 0.04x + 0.4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556C36-A490-461F-BA62-6850164160B5}"/>
              </a:ext>
            </a:extLst>
          </p:cNvPr>
          <p:cNvSpPr txBox="1"/>
          <p:nvPr/>
        </p:nvSpPr>
        <p:spPr>
          <a:xfrm>
            <a:off x="7962484" y="3984469"/>
            <a:ext cx="1834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Y = -0.019x + 1.4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038202-4F31-4893-BD56-0DFBE9269B84}"/>
              </a:ext>
            </a:extLst>
          </p:cNvPr>
          <p:cNvSpPr txBox="1"/>
          <p:nvPr/>
        </p:nvSpPr>
        <p:spPr>
          <a:xfrm>
            <a:off x="8081557" y="5624208"/>
            <a:ext cx="1834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Y = 0.001x + 0.78</a:t>
            </a:r>
          </a:p>
        </p:txBody>
      </p:sp>
    </p:spTree>
    <p:extLst>
      <p:ext uri="{BB962C8B-B14F-4D97-AF65-F5344CB8AC3E}">
        <p14:creationId xmlns:p14="http://schemas.microsoft.com/office/powerpoint/2010/main" val="3049747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D64F2-9CF7-7F4A-BA99-F960348C3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Mortality Rates by CMA with health services access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8B02BA9-676A-C642-8382-771C0631C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5931" y="2603500"/>
            <a:ext cx="5124450" cy="341630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F033FC1-7447-F34C-863B-8AF07E3D663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920480" y="5612204"/>
            <a:ext cx="10539999" cy="84955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Canada’s 6 largest census metropolitan areas enjoy the lowest mortality rates, these </a:t>
            </a:r>
            <a:r>
              <a:rPr lang="en-US" dirty="0" err="1"/>
              <a:t>centres</a:t>
            </a:r>
            <a:r>
              <a:rPr lang="en-US" dirty="0"/>
              <a:t> also have the highest concentration of doctors(as indicated by the size of the circle), specialists who are required to treat major health issues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EB657B-E7AB-534C-ABE2-60120EBA2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70157"/>
            <a:ext cx="6539948" cy="3269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6DB0BB-E8D5-2244-B20C-C7BA5C5C9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882" y="2500504"/>
            <a:ext cx="5896688" cy="231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3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B291-98F7-6843-B073-3096C881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income on mortality 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92FD6-5031-3A42-8A80-AAF11DCBE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478" y="2738304"/>
            <a:ext cx="3150042" cy="3146028"/>
          </a:xfrm>
        </p:spPr>
        <p:txBody>
          <a:bodyPr>
            <a:normAutofit/>
          </a:bodyPr>
          <a:lstStyle/>
          <a:p>
            <a:r>
              <a:rPr lang="en-US" dirty="0"/>
              <a:t>Communities with higher income do not enjoy higher mortality rates.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9AF7EB-5559-9A4D-974A-E7C1A311E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395122"/>
            <a:ext cx="5837368" cy="414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13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B0AA-39AC-4540-BDE4-85A74E941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B05F9-400A-D043-92DB-91A7FB9E7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Mortality rates are best in Toronto, Calgary, Edmonton, Vancouver and Ottawa/Gatineau</a:t>
            </a:r>
          </a:p>
          <a:p>
            <a:r>
              <a:rPr lang="en-US" dirty="0"/>
              <a:t>Our initial perceptions on what would drive improved mortality rates did not hold true</a:t>
            </a:r>
          </a:p>
          <a:p>
            <a:pPr lvl="1"/>
            <a:r>
              <a:rPr lang="en-US" dirty="0"/>
              <a:t>Issues are more complex than they seem</a:t>
            </a:r>
          </a:p>
          <a:p>
            <a:r>
              <a:rPr lang="en-US" dirty="0"/>
              <a:t>Living in major </a:t>
            </a:r>
            <a:r>
              <a:rPr lang="en-US" dirty="0" err="1"/>
              <a:t>centres</a:t>
            </a:r>
            <a:r>
              <a:rPr lang="en-US" dirty="0"/>
              <a:t> with access to more medical specialists has an impact as well as ones own perception of health, state of mental health and stress</a:t>
            </a:r>
          </a:p>
        </p:txBody>
      </p:sp>
    </p:spTree>
    <p:extLst>
      <p:ext uri="{BB962C8B-B14F-4D97-AF65-F5344CB8AC3E}">
        <p14:creationId xmlns:p14="http://schemas.microsoft.com/office/powerpoint/2010/main" val="24194044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{B55338E2-B459-D84C-9D27-D207435555DD}tf10001076</Template>
  <TotalTime>3122</TotalTime>
  <Words>399</Words>
  <Application>Microsoft Office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</vt:lpstr>
      <vt:lpstr>Wingdings 3</vt:lpstr>
      <vt:lpstr>Ion Boardroom</vt:lpstr>
      <vt:lpstr>Finding the critical factors that drive mortality rates in major Canadian cities</vt:lpstr>
      <vt:lpstr>Hypotheses, Data Gathering and Analytical Approach</vt:lpstr>
      <vt:lpstr>Cleaning and Processing</vt:lpstr>
      <vt:lpstr>What impact does lifestyle and perceived health have on mortality?</vt:lpstr>
      <vt:lpstr>Mortality Rates by CMA with health services access</vt:lpstr>
      <vt:lpstr>Impact of income on mortality rates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Avis Sokol</dc:creator>
  <cp:lastModifiedBy>Ha Kim</cp:lastModifiedBy>
  <cp:revision>28</cp:revision>
  <cp:lastPrinted>2019-03-13T15:42:24Z</cp:lastPrinted>
  <dcterms:created xsi:type="dcterms:W3CDTF">2019-03-11T19:22:26Z</dcterms:created>
  <dcterms:modified xsi:type="dcterms:W3CDTF">2019-03-14T00:43:17Z</dcterms:modified>
</cp:coreProperties>
</file>

<file path=docProps/thumbnail.jpeg>
</file>